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notesSlides/notesSlide18.xml" ContentType="application/vnd.openxmlformats-officedocument.presentationml.notesSlide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69" r:id="rId2"/>
    <p:sldId id="474" r:id="rId3"/>
    <p:sldId id="472" r:id="rId4"/>
    <p:sldId id="470" r:id="rId5"/>
    <p:sldId id="471" r:id="rId6"/>
    <p:sldId id="473" r:id="rId7"/>
    <p:sldId id="460" r:id="rId8"/>
    <p:sldId id="442" r:id="rId9"/>
    <p:sldId id="443" r:id="rId10"/>
    <p:sldId id="444" r:id="rId11"/>
    <p:sldId id="445" r:id="rId12"/>
    <p:sldId id="461" r:id="rId13"/>
    <p:sldId id="475" r:id="rId14"/>
    <p:sldId id="462" r:id="rId15"/>
    <p:sldId id="449" r:id="rId16"/>
    <p:sldId id="463" r:id="rId17"/>
    <p:sldId id="467" r:id="rId18"/>
    <p:sldId id="464" r:id="rId19"/>
    <p:sldId id="465" r:id="rId20"/>
    <p:sldId id="476" r:id="rId21"/>
    <p:sldId id="311" r:id="rId22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2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FFFF"/>
    <a:srgbClr val="DFB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5" autoAdjust="0"/>
    <p:restoredTop sz="89411" autoAdjust="0"/>
  </p:normalViewPr>
  <p:slideViewPr>
    <p:cSldViewPr>
      <p:cViewPr varScale="1">
        <p:scale>
          <a:sx n="103" d="100"/>
          <a:sy n="103" d="100"/>
        </p:scale>
        <p:origin x="17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-3582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EA1C8-4A01-489A-82D0-3C9E6F31DAF6}" type="datetimeFigureOut">
              <a:rPr lang="en-US" smtClean="0"/>
              <a:pPr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3883B-8897-48E4-A059-82C9BEC381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43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A79408-61A0-44CC-A24F-0C9FB45814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735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356DF0-D782-4FF3-89D8-591E97E531B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7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0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9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04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5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109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40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90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2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9408-61A0-44CC-A24F-0C9FB45814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932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356DF0-D782-4FF3-89D8-591E97E531B3}" type="slidenum">
              <a:rPr lang="en-US"/>
              <a:pPr/>
              <a:t>21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8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0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9408-61A0-44CC-A24F-0C9FB45814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9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A79408-61A0-44CC-A24F-0C9FB45814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034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20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4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1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>
              <a:solidFill>
                <a:schemeClr val="tx1"/>
              </a:solidFill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A79408-61A0-44CC-A24F-0C9FB45814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447800"/>
            <a:ext cx="7772400" cy="1143000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077200" cy="838200"/>
          </a:xfrm>
        </p:spPr>
        <p:txBody>
          <a:bodyPr/>
          <a:lstStyle>
            <a:lvl1pPr>
              <a:defRPr sz="3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52578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0019"/>
                </a:solidFill>
              </a:defRPr>
            </a:lvl1pPr>
          </a:lstStyle>
          <a:p>
            <a:fld id="{34BABC9A-8E95-4A21-8C3B-4236CE7533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922638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 userDrawn="1"/>
        </p:nvCxnSpPr>
        <p:spPr bwMode="auto">
          <a:xfrm>
            <a:off x="0" y="658821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3"/>
          <p:cNvCxnSpPr>
            <a:cxnSpLocks noChangeShapeType="1"/>
          </p:cNvCxnSpPr>
          <p:nvPr userDrawn="1"/>
        </p:nvCxnSpPr>
        <p:spPr bwMode="auto">
          <a:xfrm>
            <a:off x="0" y="914400"/>
            <a:ext cx="9144000" cy="0"/>
          </a:xfrm>
          <a:prstGeom prst="line">
            <a:avLst/>
          </a:prstGeom>
          <a:noFill/>
          <a:ln w="31750" algn="ctr">
            <a:solidFill>
              <a:srgbClr val="7A0019"/>
            </a:solidFill>
            <a:round/>
            <a:headEnd/>
            <a:tailEnd/>
          </a:ln>
        </p:spPr>
      </p:cxnSp>
      <p:pic>
        <p:nvPicPr>
          <p:cNvPr id="6" name="Picture 2" descr="C:\Omar\Work\Presentations\AllertonPresentation\Figures\logo.pn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581775"/>
            <a:ext cx="461244" cy="276225"/>
          </a:xfrm>
          <a:prstGeom prst="rect">
            <a:avLst/>
          </a:prstGeom>
          <a:noFill/>
        </p:spPr>
      </p:pic>
      <p:cxnSp>
        <p:nvCxnSpPr>
          <p:cNvPr id="7" name="Straight Connector 3"/>
          <p:cNvCxnSpPr>
            <a:cxnSpLocks noChangeShapeType="1"/>
          </p:cNvCxnSpPr>
          <p:nvPr userDrawn="1"/>
        </p:nvCxnSpPr>
        <p:spPr bwMode="auto">
          <a:xfrm>
            <a:off x="0" y="6553200"/>
            <a:ext cx="9144000" cy="0"/>
          </a:xfrm>
          <a:prstGeom prst="line">
            <a:avLst/>
          </a:prstGeom>
          <a:noFill/>
          <a:ln w="12700" algn="ctr">
            <a:solidFill>
              <a:srgbClr val="7A0019"/>
            </a:solidFill>
            <a:round/>
            <a:headEnd/>
            <a:tailEnd/>
          </a:ln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A0019"/>
                </a:solidFill>
              </a:defRPr>
            </a:lvl1pPr>
          </a:lstStyle>
          <a:p>
            <a:fld id="{34BABC9A-8E95-4A21-8C3B-4236CE7533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0">
          <a:solidFill>
            <a:srgbClr val="7A001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SzPct val="90000"/>
        <a:buFont typeface="Wingdings" pitchFamily="2" charset="2"/>
        <a:buChar char="q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Font typeface="Wingdings" pitchFamily="2" charset="2"/>
        <a:buChar char="Ø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28.xml"/><Relationship Id="rId10" Type="http://schemas.openxmlformats.org/officeDocument/2006/relationships/image" Target="../media/image28.png"/><Relationship Id="rId4" Type="http://schemas.openxmlformats.org/officeDocument/2006/relationships/tags" Target="../tags/tag27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0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.png"/><Relationship Id="rId5" Type="http://schemas.openxmlformats.org/officeDocument/2006/relationships/tags" Target="../tags/tag7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5.xml"/><Relationship Id="rId7" Type="http://schemas.openxmlformats.org/officeDocument/2006/relationships/image" Target="../media/image1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image" Target="../media/image19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1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14131" y="533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46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Mining Large Quasi-Cliques with Quality Guarantees from Vertex Neighborhoods</a:t>
            </a:r>
            <a:endParaRPr kumimoji="0" lang="en-US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21433" y="2163924"/>
            <a:ext cx="8382000" cy="4084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Aritra Konar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nd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Nicholas D.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Sidiropoulos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Department of Electrical and Computer Engineering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7A0019"/>
              </a:buClr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KDD 2020 Research Track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343400"/>
            <a:ext cx="3752490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8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clustering coefficients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Limitation:</a:t>
            </a:r>
            <a:endParaRPr lang="en-US" dirty="0"/>
          </a:p>
          <a:p>
            <a:pPr lvl="1"/>
            <a:r>
              <a:rPr lang="en-US" dirty="0"/>
              <a:t>High edge-density is necessary, but not sufficient for a neighborhood to be dense </a:t>
            </a:r>
            <a:r>
              <a:rPr lang="en-US" i="1" dirty="0"/>
              <a:t>and</a:t>
            </a:r>
            <a:r>
              <a:rPr lang="en-US" dirty="0"/>
              <a:t> of non-trivial size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Counter-example: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Although              every neighborhood is simply an edge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45" y="5906276"/>
            <a:ext cx="801524" cy="25295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>
            <a:off x="2043010" y="3470940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967866" y="3470940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510666" y="4004340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19" name="Straight Connector 18"/>
          <p:cNvCxnSpPr>
            <a:stCxn id="18" idx="1"/>
            <a:endCxn id="15" idx="5"/>
          </p:cNvCxnSpPr>
          <p:nvPr/>
        </p:nvCxnSpPr>
        <p:spPr bwMode="auto">
          <a:xfrm flipH="1" flipV="1">
            <a:off x="2173092" y="3601022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endCxn id="17" idx="3"/>
          </p:cNvCxnSpPr>
          <p:nvPr/>
        </p:nvCxnSpPr>
        <p:spPr bwMode="auto">
          <a:xfrm flipV="1">
            <a:off x="2637884" y="3601022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stCxn id="17" idx="2"/>
          </p:cNvCxnSpPr>
          <p:nvPr/>
        </p:nvCxnSpPr>
        <p:spPr bwMode="auto">
          <a:xfrm flipH="1">
            <a:off x="2196989" y="3547140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Oval 42"/>
          <p:cNvSpPr/>
          <p:nvPr/>
        </p:nvSpPr>
        <p:spPr bwMode="auto">
          <a:xfrm>
            <a:off x="2716287" y="4537774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641143" y="4537774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183943" y="5071174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46" name="Straight Connector 45"/>
          <p:cNvCxnSpPr>
            <a:stCxn id="45" idx="1"/>
            <a:endCxn id="43" idx="5"/>
          </p:cNvCxnSpPr>
          <p:nvPr/>
        </p:nvCxnSpPr>
        <p:spPr bwMode="auto">
          <a:xfrm flipH="1" flipV="1">
            <a:off x="2846369" y="4667856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endCxn id="44" idx="3"/>
          </p:cNvCxnSpPr>
          <p:nvPr/>
        </p:nvCxnSpPr>
        <p:spPr bwMode="auto">
          <a:xfrm flipV="1">
            <a:off x="3311161" y="4667856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stCxn id="44" idx="2"/>
          </p:cNvCxnSpPr>
          <p:nvPr/>
        </p:nvCxnSpPr>
        <p:spPr bwMode="auto">
          <a:xfrm flipH="1">
            <a:off x="2870266" y="4613974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3607082" y="3475276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531938" y="3475276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074738" y="4008676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2" name="Straight Connector 51"/>
          <p:cNvCxnSpPr>
            <a:stCxn id="51" idx="1"/>
            <a:endCxn id="49" idx="5"/>
          </p:cNvCxnSpPr>
          <p:nvPr/>
        </p:nvCxnSpPr>
        <p:spPr bwMode="auto">
          <a:xfrm flipH="1" flipV="1">
            <a:off x="3737164" y="3605358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>
            <a:endCxn id="50" idx="3"/>
          </p:cNvCxnSpPr>
          <p:nvPr/>
        </p:nvCxnSpPr>
        <p:spPr bwMode="auto">
          <a:xfrm flipV="1">
            <a:off x="4201956" y="3605358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>
            <a:stCxn id="50" idx="2"/>
          </p:cNvCxnSpPr>
          <p:nvPr/>
        </p:nvCxnSpPr>
        <p:spPr bwMode="auto">
          <a:xfrm flipH="1">
            <a:off x="3761061" y="3551476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Oval 54"/>
          <p:cNvSpPr/>
          <p:nvPr/>
        </p:nvSpPr>
        <p:spPr bwMode="auto">
          <a:xfrm>
            <a:off x="5368289" y="3477971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6293145" y="3477971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835945" y="4011371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58" name="Straight Connector 57"/>
          <p:cNvCxnSpPr>
            <a:stCxn id="57" idx="1"/>
            <a:endCxn id="55" idx="5"/>
          </p:cNvCxnSpPr>
          <p:nvPr/>
        </p:nvCxnSpPr>
        <p:spPr bwMode="auto">
          <a:xfrm flipH="1" flipV="1">
            <a:off x="5498371" y="3608053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>
            <a:endCxn id="56" idx="3"/>
          </p:cNvCxnSpPr>
          <p:nvPr/>
        </p:nvCxnSpPr>
        <p:spPr bwMode="auto">
          <a:xfrm flipV="1">
            <a:off x="5963163" y="3608053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>
            <a:stCxn id="56" idx="2"/>
          </p:cNvCxnSpPr>
          <p:nvPr/>
        </p:nvCxnSpPr>
        <p:spPr bwMode="auto">
          <a:xfrm flipH="1">
            <a:off x="5522268" y="3554171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Oval 60"/>
          <p:cNvSpPr/>
          <p:nvPr/>
        </p:nvSpPr>
        <p:spPr bwMode="auto">
          <a:xfrm>
            <a:off x="4595833" y="4530743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520689" y="4530743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063489" y="5064143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64" name="Straight Connector 63"/>
          <p:cNvCxnSpPr>
            <a:stCxn id="63" idx="1"/>
            <a:endCxn id="61" idx="5"/>
          </p:cNvCxnSpPr>
          <p:nvPr/>
        </p:nvCxnSpPr>
        <p:spPr bwMode="auto">
          <a:xfrm flipH="1" flipV="1">
            <a:off x="4725915" y="4660825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>
            <a:endCxn id="62" idx="3"/>
          </p:cNvCxnSpPr>
          <p:nvPr/>
        </p:nvCxnSpPr>
        <p:spPr bwMode="auto">
          <a:xfrm flipV="1">
            <a:off x="5190707" y="4660825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>
            <a:stCxn id="62" idx="2"/>
          </p:cNvCxnSpPr>
          <p:nvPr/>
        </p:nvCxnSpPr>
        <p:spPr bwMode="auto">
          <a:xfrm flipH="1">
            <a:off x="4749812" y="4606943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6421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7" grpId="0" animBg="1"/>
      <p:bldP spid="18" grpId="0" animBg="1"/>
      <p:bldP spid="43" grpId="0" animBg="1"/>
      <p:bldP spid="44" grpId="0" animBg="1"/>
      <p:bldP spid="45" grpId="0" animBg="1"/>
      <p:bldP spid="49" grpId="0" animBg="1"/>
      <p:bldP spid="50" grpId="0" animBg="1"/>
      <p:bldP spid="51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neighborhoods as dense subgraphs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Desiderata: </a:t>
            </a:r>
            <a:r>
              <a:rPr lang="en-US" dirty="0"/>
              <a:t>Want to show existence of vertex neighborhood with</a:t>
            </a:r>
          </a:p>
          <a:p>
            <a:pPr lvl="1"/>
            <a:r>
              <a:rPr lang="en-US" dirty="0"/>
              <a:t>“High” edge-density</a:t>
            </a:r>
          </a:p>
          <a:p>
            <a:pPr lvl="1"/>
            <a:r>
              <a:rPr lang="en-US" dirty="0"/>
              <a:t>“large” size (degree)</a:t>
            </a:r>
          </a:p>
          <a:p>
            <a:pPr lvl="1"/>
            <a:endParaRPr lang="en-US" dirty="0"/>
          </a:p>
          <a:p>
            <a:pPr marL="342900" lvl="2" indent="-342900">
              <a:buSzPct val="90000"/>
              <a:buFont typeface="Wingdings" pitchFamily="2" charset="2"/>
              <a:buChar char="q"/>
            </a:pPr>
            <a:r>
              <a:rPr lang="en-US" sz="2200" dirty="0">
                <a:solidFill>
                  <a:srgbClr val="7A0019"/>
                </a:solidFill>
              </a:rPr>
              <a:t>Approach: </a:t>
            </a:r>
            <a:r>
              <a:rPr lang="en-US" sz="2200" dirty="0"/>
              <a:t>Invoke</a:t>
            </a:r>
            <a:r>
              <a:rPr lang="en-US" sz="2200" dirty="0">
                <a:solidFill>
                  <a:srgbClr val="7A0019"/>
                </a:solidFill>
              </a:rPr>
              <a:t> </a:t>
            </a:r>
            <a:r>
              <a:rPr lang="en-US" sz="2200" dirty="0"/>
              <a:t>the probabilistic method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Alon</a:t>
            </a:r>
            <a:r>
              <a:rPr lang="en-US" dirty="0">
                <a:solidFill>
                  <a:srgbClr val="0070C0"/>
                </a:solidFill>
              </a:rPr>
              <a:t>-Spencer 16]</a:t>
            </a:r>
            <a:endParaRPr lang="en-US" dirty="0"/>
          </a:p>
          <a:p>
            <a:pPr lvl="1"/>
            <a:r>
              <a:rPr lang="en-US" dirty="0"/>
              <a:t>Define pair of “bad” events</a:t>
            </a:r>
          </a:p>
          <a:p>
            <a:pPr lvl="2"/>
            <a:r>
              <a:rPr lang="en-US" dirty="0"/>
              <a:t>(A) vertex sampled with probability      has a neighborhood with “low” edge-density</a:t>
            </a:r>
          </a:p>
          <a:p>
            <a:pPr lvl="2"/>
            <a:r>
              <a:rPr lang="en-US" dirty="0"/>
              <a:t>(B) vertex sampled with probability      has a “small” degree</a:t>
            </a: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Suffices to show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90" y="4092631"/>
            <a:ext cx="256456" cy="177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90" y="4741107"/>
            <a:ext cx="256456" cy="177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04" y="5999709"/>
            <a:ext cx="4301088" cy="27824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492379" y="5885038"/>
            <a:ext cx="4518021" cy="441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neighborhoods as dense subgraphs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Assumptions:</a:t>
            </a:r>
          </a:p>
          <a:p>
            <a:pPr lvl="1"/>
            <a:r>
              <a:rPr lang="en-US" dirty="0"/>
              <a:t>(A):     obeys a power-law distribution with exponent 2</a:t>
            </a:r>
          </a:p>
          <a:p>
            <a:pPr lvl="1"/>
            <a:r>
              <a:rPr lang="en-US" dirty="0"/>
              <a:t>(B):     has no missing degrees</a:t>
            </a:r>
            <a:endParaRPr lang="en-US" dirty="0">
              <a:solidFill>
                <a:srgbClr val="7A0019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Main theorem:</a:t>
            </a:r>
          </a:p>
          <a:p>
            <a:pPr lvl="1"/>
            <a:r>
              <a:rPr lang="en-US" dirty="0"/>
              <a:t>For every choice of </a:t>
            </a:r>
          </a:p>
          <a:p>
            <a:pPr marL="457200" lvl="1" indent="0">
              <a:buNone/>
            </a:pPr>
            <a:r>
              <a:rPr lang="en-US" dirty="0"/>
              <a:t>                     </a:t>
            </a:r>
          </a:p>
          <a:p>
            <a:pPr marL="457200" lvl="1" indent="0">
              <a:buNone/>
            </a:pPr>
            <a:r>
              <a:rPr lang="en-US" dirty="0"/>
              <a:t>   there exists a vertex neighborhood of size                   </a:t>
            </a:r>
          </a:p>
          <a:p>
            <a:pPr marL="457200" lvl="1" indent="0">
              <a:buNone/>
            </a:pPr>
            <a:r>
              <a:rPr lang="en-US" dirty="0"/>
              <a:t>   and edge-density 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Take-away: </a:t>
            </a:r>
            <a:r>
              <a:rPr lang="en-US" dirty="0"/>
              <a:t>high GCC and power-law distributions imply the presence of dense neighborhood subgraphs</a:t>
            </a:r>
          </a:p>
          <a:p>
            <a:pPr marL="914400" lvl="2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86" y="3219062"/>
            <a:ext cx="1643117" cy="592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31" y="4800600"/>
            <a:ext cx="1692945" cy="412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92" y="4086807"/>
            <a:ext cx="1502469" cy="259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79" y="1886338"/>
            <a:ext cx="174899" cy="2576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39" y="2234684"/>
            <a:ext cx="174899" cy="2576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44406" y="4030077"/>
            <a:ext cx="1560755" cy="3725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05200" y="4743061"/>
            <a:ext cx="1905000" cy="5054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4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neighborhoods as dense subgraphs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Illustration: </a:t>
            </a:r>
            <a:r>
              <a:rPr lang="en-US" dirty="0"/>
              <a:t>Facebook graph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4925112" cy="396295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 bwMode="auto">
          <a:xfrm>
            <a:off x="2457062" y="2326641"/>
            <a:ext cx="415544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268980" y="2027853"/>
            <a:ext cx="2494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Range of admissible degrees</a:t>
            </a:r>
          </a:p>
        </p:txBody>
      </p:sp>
    </p:spTree>
    <p:extLst>
      <p:ext uri="{BB962C8B-B14F-4D97-AF65-F5344CB8AC3E}">
        <p14:creationId xmlns:p14="http://schemas.microsoft.com/office/powerpoint/2010/main" val="190039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Datasets: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What happens when GCC is small?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A0019"/>
                </a:solidFill>
              </a:rPr>
              <a:t> 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7A0019"/>
                </a:solidFill>
              </a:rPr>
              <a:t>         </a:t>
            </a: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51" y="1403068"/>
            <a:ext cx="4161149" cy="3397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81300" y="1647631"/>
            <a:ext cx="400050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0069" y="2600131"/>
            <a:ext cx="3971731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9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sz="2000" dirty="0">
                <a:solidFill>
                  <a:srgbClr val="7A0019"/>
                </a:solidFill>
              </a:rPr>
              <a:t>Best neighborhood can still outperform a dedicated algorithm!</a:t>
            </a:r>
          </a:p>
          <a:p>
            <a:pPr marL="0" indent="0">
              <a:buNone/>
            </a:pPr>
            <a:r>
              <a:rPr lang="en-US" sz="2100" dirty="0">
                <a:solidFill>
                  <a:srgbClr val="7A0019"/>
                </a:solidFill>
              </a:rPr>
              <a:t>	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fld id="{34BABC9A-8E95-4A21-8C3B-4236CE7533C8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587100"/>
              </p:ext>
            </p:extLst>
          </p:nvPr>
        </p:nvGraphicFramePr>
        <p:xfrm>
          <a:off x="1119674" y="1167882"/>
          <a:ext cx="6091334" cy="4568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23" name="Acrobat Document" r:id="rId4" imgW="4000424" imgH="3000375" progId="AcroExch.Document.DC">
                  <p:embed/>
                </p:oleObj>
              </mc:Choice>
              <mc:Fallback>
                <p:oleObj name="Acrobat Document" r:id="rId4" imgW="4000424" imgH="3000375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9674" y="1167882"/>
                        <a:ext cx="6091334" cy="4568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05600" y="23622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---Clique returned by </a:t>
            </a:r>
            <a:r>
              <a:rPr lang="en-US" sz="1600" noProof="0" dirty="0" err="1">
                <a:solidFill>
                  <a:srgbClr val="FF0000"/>
                </a:solidFill>
              </a:rPr>
              <a:t>GreedyOQC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Tsourakakis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et. 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2013]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---Max. degree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---GCC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2362200"/>
            <a:ext cx="19050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971800" y="1371600"/>
            <a:ext cx="685800" cy="228600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57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dirty="0"/>
              <a:t>Use neighborhoods as seed sets for local search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2013]</a:t>
            </a:r>
            <a:endParaRPr lang="en-US" sz="1600" dirty="0"/>
          </a:p>
          <a:p>
            <a:endParaRPr lang="en-US" dirty="0"/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7A0019"/>
                </a:solidFill>
              </a:rPr>
              <a:t>	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fld id="{34BABC9A-8E95-4A21-8C3B-4236CE7533C8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764258"/>
              </p:ext>
            </p:extLst>
          </p:nvPr>
        </p:nvGraphicFramePr>
        <p:xfrm>
          <a:off x="1179804" y="1174664"/>
          <a:ext cx="5906796" cy="443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0" name="Acrobat Document" r:id="rId4" imgW="4000424" imgH="3000375" progId="AcroExch.Document.DC">
                  <p:embed/>
                </p:oleObj>
              </mc:Choice>
              <mc:Fallback>
                <p:oleObj name="Acrobat Document" r:id="rId4" imgW="4000424" imgH="3000375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9804" y="1174664"/>
                        <a:ext cx="5906796" cy="4430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05600" y="23622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---Clique returned by </a:t>
            </a:r>
            <a:r>
              <a:rPr lang="en-US" sz="1600" noProof="0" dirty="0" err="1">
                <a:solidFill>
                  <a:srgbClr val="FF0000"/>
                </a:solidFill>
              </a:rPr>
              <a:t>GreedyOQC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Tsourakakis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et. 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2013]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---Max. degree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---GCC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2362200"/>
            <a:ext cx="19050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quality of seeds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00200"/>
            <a:ext cx="6781800" cy="3002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700" y="5288340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Vertex neighborhoods are good seeds: </a:t>
            </a:r>
            <a:r>
              <a:rPr lang="en-US" sz="1600" dirty="0"/>
              <a:t>Consistently yield seeds of considerably higher quality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7A001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636980" y="2286000"/>
            <a:ext cx="1099847" cy="2316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2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cliques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44" y="1019175"/>
            <a:ext cx="3729728" cy="3926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700" y="5288340"/>
            <a:ext cx="975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Neighborhoods are dense subgraphs: </a:t>
            </a:r>
            <a:r>
              <a:rPr lang="en-US" sz="1600" dirty="0"/>
              <a:t>Largest neighborhood cliques are no smaller than those computed by baselines on 6/15 datasets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Vertex neighborhoods are good seeds: </a:t>
            </a:r>
            <a:r>
              <a:rPr lang="en-US" sz="1600" dirty="0"/>
              <a:t>Local search + proper seeds produce can produce </a:t>
            </a:r>
          </a:p>
          <a:p>
            <a:pPr lvl="1"/>
            <a:r>
              <a:rPr lang="en-US" sz="1600" dirty="0"/>
              <a:t>     cliques of non-trivial sizes; competitive with </a:t>
            </a:r>
            <a:r>
              <a:rPr lang="en-US" sz="1600" dirty="0" err="1"/>
              <a:t>greedyOQC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7A001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10100" y="1799255"/>
            <a:ext cx="1866900" cy="410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10100" y="2399524"/>
            <a:ext cx="1866900" cy="4198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41202" y="4705738"/>
            <a:ext cx="1835798" cy="2217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25650" y="3657600"/>
            <a:ext cx="1851349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quasi-cliques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2" y="1022482"/>
            <a:ext cx="8250088" cy="41814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43399" y="1864572"/>
            <a:ext cx="1325995" cy="3339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33600" y="1856017"/>
            <a:ext cx="1219200" cy="33479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9507" y="2944974"/>
            <a:ext cx="1132893" cy="22589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92176" y="2944974"/>
            <a:ext cx="1370824" cy="22589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-266700" y="5086350"/>
            <a:ext cx="975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7A001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Neighborhoods are dense subgraphs: </a:t>
            </a:r>
            <a:r>
              <a:rPr lang="en-US" sz="1600" dirty="0"/>
              <a:t>Best neighborhood quasi-cliques are competitive in </a:t>
            </a:r>
          </a:p>
          <a:p>
            <a:pPr lvl="1"/>
            <a:r>
              <a:rPr lang="en-US" sz="1600" dirty="0"/>
              <a:t>     general</a:t>
            </a:r>
            <a:endParaRPr lang="en-US" sz="1600" dirty="0">
              <a:solidFill>
                <a:srgbClr val="7A001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Vertex neighborhoods are good seeds: </a:t>
            </a:r>
            <a:r>
              <a:rPr lang="en-US" sz="1600" dirty="0"/>
              <a:t>Yield smaller quasi-cliques with higher triangle density compared to greedy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7A0019"/>
                </a:solidFill>
              </a:rPr>
              <a:t>Greedy can fail to capture spectrum of subgraphs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7A0019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6691602" y="1865348"/>
            <a:ext cx="1385597" cy="33386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  <p:bldP spid="13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Subgraph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305800" cy="5410200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Problem:</a:t>
            </a:r>
            <a:r>
              <a:rPr lang="en-US" dirty="0"/>
              <a:t> Given a graph, find list of “dense’’ subgraphs</a:t>
            </a:r>
          </a:p>
          <a:p>
            <a:pPr lvl="1"/>
            <a:r>
              <a:rPr lang="en-US" dirty="0"/>
              <a:t>A key primitive in graph mining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Applications: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02231" y="6012359"/>
            <a:ext cx="3588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Detecting correlated genes </a:t>
            </a:r>
          </a:p>
          <a:p>
            <a:pPr marL="0" lvl="1" algn="ctr"/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Tsourakakis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2013]</a:t>
            </a:r>
            <a:endParaRPr lang="en-US" sz="1400" dirty="0">
              <a:solidFill>
                <a:srgbClr val="7A0019"/>
              </a:solidFill>
            </a:endParaRPr>
          </a:p>
          <a:p>
            <a:pPr algn="ctr"/>
            <a:endParaRPr lang="en-US" sz="16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2" y="4216330"/>
            <a:ext cx="1886607" cy="18245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91125" y="5972110"/>
            <a:ext cx="3497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Anomaly detection in e-commerce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and social networks </a:t>
            </a:r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Hooi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2016]</a:t>
            </a:r>
            <a:endParaRPr lang="en-US" sz="1400" dirty="0"/>
          </a:p>
          <a:p>
            <a:pPr algn="ctr"/>
            <a:endParaRPr lang="en-US" sz="16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8" y="4254214"/>
            <a:ext cx="1323523" cy="16554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57" y="4382880"/>
            <a:ext cx="1638067" cy="1491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00800" y="6012359"/>
            <a:ext cx="298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  <a:cs typeface="Times New Roman" pitchFamily="18" charset="0"/>
              </a:rPr>
              <a:t>Story identification in Twitter streams </a:t>
            </a:r>
            <a:r>
              <a:rPr lang="en-US" sz="1400" dirty="0">
                <a:solidFill>
                  <a:srgbClr val="0070C0"/>
                </a:solidFill>
              </a:rPr>
              <a:t>[Angel </a:t>
            </a:r>
            <a:r>
              <a:rPr lang="en-US" sz="1400" i="1" dirty="0">
                <a:solidFill>
                  <a:srgbClr val="0070C0"/>
                </a:solidFill>
              </a:rPr>
              <a:t>et al.</a:t>
            </a:r>
            <a:r>
              <a:rPr lang="en-US" sz="1400" dirty="0">
                <a:solidFill>
                  <a:srgbClr val="0070C0"/>
                </a:solidFill>
              </a:rPr>
              <a:t> 2012]</a:t>
            </a:r>
            <a:endParaRPr lang="en-US" sz="1400" dirty="0">
              <a:solidFill>
                <a:srgbClr val="FF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4204222"/>
            <a:ext cx="2549838" cy="1836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8" y="1845894"/>
            <a:ext cx="2676664" cy="19749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36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r>
              <a:rPr lang="en-US" dirty="0">
                <a:solidFill>
                  <a:srgbClr val="7A0019"/>
                </a:solidFill>
              </a:rPr>
              <a:t>Neighborhoods are dense subgraphs:</a:t>
            </a:r>
          </a:p>
          <a:p>
            <a:pPr lvl="1"/>
            <a:r>
              <a:rPr lang="en-US" dirty="0"/>
              <a:t>High clustering coefficients and power-law degree distributions imply that graphs harbor dense neighborhoods</a:t>
            </a:r>
          </a:p>
          <a:p>
            <a:pPr lvl="1"/>
            <a:r>
              <a:rPr lang="en-US" dirty="0"/>
              <a:t>In practice:</a:t>
            </a:r>
          </a:p>
          <a:p>
            <a:pPr lvl="2"/>
            <a:r>
              <a:rPr lang="en-US" dirty="0"/>
              <a:t>Neighborhoods can form large maximal cliques and quasi-cliques</a:t>
            </a:r>
          </a:p>
          <a:p>
            <a:pPr lvl="2"/>
            <a:r>
              <a:rPr lang="en-US" dirty="0"/>
              <a:t>Can serve as good seeds for local search </a:t>
            </a:r>
          </a:p>
          <a:p>
            <a:pPr lvl="2"/>
            <a:r>
              <a:rPr lang="en-US" dirty="0"/>
              <a:t>Combined approach yields state-of-the-art results</a:t>
            </a:r>
          </a:p>
          <a:p>
            <a:pPr lvl="1"/>
            <a:r>
              <a:rPr lang="en-US" dirty="0"/>
              <a:t>Simple methods work very well!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Future Work:</a:t>
            </a:r>
          </a:p>
          <a:p>
            <a:pPr lvl="1"/>
            <a:r>
              <a:rPr lang="en-US" dirty="0"/>
              <a:t>Additional theoretical analysis</a:t>
            </a:r>
          </a:p>
          <a:p>
            <a:pPr lvl="1"/>
            <a:r>
              <a:rPr lang="en-US" dirty="0"/>
              <a:t>Extensions to weighted, bipartite, time-evolving networks?</a:t>
            </a:r>
          </a:p>
          <a:p>
            <a:pPr marL="914400" lvl="2" indent="0">
              <a:buNone/>
            </a:pPr>
            <a:endParaRPr lang="en-US" sz="800" dirty="0"/>
          </a:p>
          <a:p>
            <a:pPr marL="914400" lvl="2" indent="0">
              <a:buNone/>
            </a:pPr>
            <a:endParaRPr lang="en-US" dirty="0"/>
          </a:p>
          <a:p>
            <a:endParaRPr lang="en-US" dirty="0">
              <a:solidFill>
                <a:srgbClr val="7A0019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2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BABC9A-8E95-4A21-8C3B-4236CE753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90800"/>
            <a:ext cx="7772400" cy="1143000"/>
          </a:xfrm>
        </p:spPr>
        <p:txBody>
          <a:bodyPr/>
          <a:lstStyle/>
          <a:p>
            <a:r>
              <a:rPr lang="en-US" sz="5400" dirty="0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dense subgraph?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305800" cy="5715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Archetype: </a:t>
            </a:r>
            <a:r>
              <a:rPr lang="en-US" dirty="0"/>
              <a:t>Cliques</a:t>
            </a:r>
          </a:p>
          <a:p>
            <a:pPr lvl="1"/>
            <a:r>
              <a:rPr lang="en-US" dirty="0"/>
              <a:t>NP-hard, restrictive definition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Other notions: </a:t>
            </a:r>
            <a:r>
              <a:rPr lang="en-US" dirty="0"/>
              <a:t>Quasi-cliques</a:t>
            </a:r>
          </a:p>
          <a:p>
            <a:pPr lvl="1"/>
            <a:r>
              <a:rPr lang="en-US" dirty="0"/>
              <a:t>Core decomposition </a:t>
            </a:r>
            <a:r>
              <a:rPr lang="en-US" sz="1600" dirty="0">
                <a:solidFill>
                  <a:srgbClr val="0070C0"/>
                </a:solidFill>
              </a:rPr>
              <a:t>[Seidman 1983]</a:t>
            </a:r>
            <a:endParaRPr lang="en-US" sz="1600" dirty="0"/>
          </a:p>
          <a:p>
            <a:pPr lvl="1"/>
            <a:r>
              <a:rPr lang="en-US" dirty="0"/>
              <a:t>Average Degree </a:t>
            </a:r>
            <a:r>
              <a:rPr lang="en-US" sz="1600" dirty="0">
                <a:solidFill>
                  <a:srgbClr val="0070C0"/>
                </a:solidFill>
              </a:rPr>
              <a:t>[Goldberg 1984],</a:t>
            </a:r>
            <a:r>
              <a:rPr lang="en-US" sz="1600" dirty="0"/>
              <a:t> </a:t>
            </a:r>
            <a:r>
              <a:rPr lang="en-US" dirty="0"/>
              <a:t>k-Clique Densest Subgraph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2015]</a:t>
            </a:r>
            <a:endParaRPr lang="en-US" sz="1600" dirty="0"/>
          </a:p>
          <a:p>
            <a:pPr lvl="1"/>
            <a:r>
              <a:rPr lang="en-US" dirty="0"/>
              <a:t>Optimal Quasi-clique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2013]</a:t>
            </a:r>
            <a:endParaRPr lang="en-US" sz="1600" dirty="0"/>
          </a:p>
          <a:p>
            <a:pPr lvl="1"/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Algorithms:</a:t>
            </a:r>
          </a:p>
          <a:p>
            <a:pPr lvl="1"/>
            <a:r>
              <a:rPr lang="en-US" dirty="0"/>
              <a:t>Maximum-flow </a:t>
            </a:r>
            <a:r>
              <a:rPr lang="en-US" sz="1600" dirty="0">
                <a:solidFill>
                  <a:srgbClr val="0070C0"/>
                </a:solidFill>
              </a:rPr>
              <a:t>[Goldberg 1984, 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2015, </a:t>
            </a:r>
            <a:r>
              <a:rPr lang="en-US" sz="1600" dirty="0" err="1">
                <a:solidFill>
                  <a:srgbClr val="0070C0"/>
                </a:solidFill>
              </a:rPr>
              <a:t>Mitzenmacher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2015]</a:t>
            </a:r>
            <a:endParaRPr lang="en-US" dirty="0"/>
          </a:p>
          <a:p>
            <a:pPr lvl="1"/>
            <a:r>
              <a:rPr lang="en-US" dirty="0"/>
              <a:t>Semidefinite Relaxation </a:t>
            </a:r>
            <a:r>
              <a:rPr lang="en-US" sz="1600" dirty="0">
                <a:solidFill>
                  <a:srgbClr val="0070C0"/>
                </a:solidFill>
              </a:rPr>
              <a:t>[Cadena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2016]</a:t>
            </a:r>
            <a:endParaRPr lang="en-US" dirty="0"/>
          </a:p>
          <a:p>
            <a:pPr lvl="1"/>
            <a:r>
              <a:rPr lang="en-US" dirty="0"/>
              <a:t>Greedy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Charikar</a:t>
            </a:r>
            <a:r>
              <a:rPr lang="en-US" sz="1600" dirty="0">
                <a:solidFill>
                  <a:srgbClr val="0070C0"/>
                </a:solidFill>
              </a:rPr>
              <a:t> 2000, </a:t>
            </a:r>
            <a:r>
              <a:rPr lang="en-US" sz="1600" dirty="0" err="1">
                <a:solidFill>
                  <a:srgbClr val="0070C0"/>
                </a:solidFill>
              </a:rPr>
              <a:t>Batagelj-Zaversnik</a:t>
            </a:r>
            <a:r>
              <a:rPr lang="en-US" sz="1600" dirty="0">
                <a:solidFill>
                  <a:srgbClr val="0070C0"/>
                </a:solidFill>
              </a:rPr>
              <a:t> 2003, 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2013, 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2015]</a:t>
            </a:r>
            <a:endParaRPr lang="en-US" sz="1600" dirty="0"/>
          </a:p>
          <a:p>
            <a:pPr lvl="1"/>
            <a:r>
              <a:rPr lang="en-US" dirty="0"/>
              <a:t>Local-search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2013]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14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Look at vertex neighborhoods!</a:t>
            </a:r>
            <a:endParaRPr lang="en-US" dirty="0"/>
          </a:p>
          <a:p>
            <a:pPr lvl="1"/>
            <a:r>
              <a:rPr lang="en-US" dirty="0"/>
              <a:t>List all triangles in graph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Schank</a:t>
            </a:r>
            <a:r>
              <a:rPr lang="en-US" sz="1600" dirty="0">
                <a:solidFill>
                  <a:srgbClr val="0070C0"/>
                </a:solidFill>
              </a:rPr>
              <a:t> 2005, </a:t>
            </a:r>
            <a:r>
              <a:rPr lang="en-US" sz="1600" dirty="0" err="1">
                <a:solidFill>
                  <a:srgbClr val="0070C0"/>
                </a:solidFill>
              </a:rPr>
              <a:t>Lapaty</a:t>
            </a:r>
            <a:r>
              <a:rPr lang="en-US" sz="1600" dirty="0">
                <a:solidFill>
                  <a:srgbClr val="0070C0"/>
                </a:solidFill>
              </a:rPr>
              <a:t> 2008, Suri-</a:t>
            </a:r>
            <a:r>
              <a:rPr lang="en-US" sz="1600" dirty="0" err="1">
                <a:solidFill>
                  <a:srgbClr val="0070C0"/>
                </a:solidFill>
              </a:rPr>
              <a:t>Vassilvitskii</a:t>
            </a:r>
            <a:r>
              <a:rPr lang="en-US" sz="1600" dirty="0">
                <a:solidFill>
                  <a:srgbClr val="0070C0"/>
                </a:solidFill>
              </a:rPr>
              <a:t> 2011]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Compute the local clustering coefficient (LCC) of each vertex</a:t>
            </a:r>
          </a:p>
          <a:p>
            <a:pPr lvl="2"/>
            <a:r>
              <a:rPr lang="en-US" dirty="0"/>
              <a:t>LCC = edge density of one-hop neighborhood of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Output neighborhood with highest LCC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But why do this?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BABC9A-8E95-4A21-8C3B-4236CE753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90" y="2906485"/>
            <a:ext cx="124038" cy="12571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057400" y="33038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982256" y="33038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525056" y="3837259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064334" y="4324310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982256" y="42944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cxnSp>
        <p:nvCxnSpPr>
          <p:cNvPr id="16" name="Straight Connector 15"/>
          <p:cNvCxnSpPr>
            <a:stCxn id="13" idx="1"/>
            <a:endCxn id="11" idx="5"/>
          </p:cNvCxnSpPr>
          <p:nvPr/>
        </p:nvCxnSpPr>
        <p:spPr bwMode="auto">
          <a:xfrm flipH="1" flipV="1">
            <a:off x="2187482" y="3433941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endCxn id="12" idx="3"/>
          </p:cNvCxnSpPr>
          <p:nvPr/>
        </p:nvCxnSpPr>
        <p:spPr bwMode="auto">
          <a:xfrm flipV="1">
            <a:off x="2652274" y="3433941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V="1">
            <a:off x="2195074" y="3959587"/>
            <a:ext cx="352300" cy="395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15" idx="1"/>
          </p:cNvCxnSpPr>
          <p:nvPr/>
        </p:nvCxnSpPr>
        <p:spPr bwMode="auto">
          <a:xfrm flipH="1" flipV="1">
            <a:off x="2655138" y="3959587"/>
            <a:ext cx="349436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5" y="3641299"/>
            <a:ext cx="124038" cy="125715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 bwMode="auto">
          <a:xfrm>
            <a:off x="6618944" y="3275041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543800" y="3275041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7082161" y="3545257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625878" y="4295492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7543800" y="4265641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cxnSp>
        <p:nvCxnSpPr>
          <p:cNvPr id="49" name="Straight Connector 48"/>
          <p:cNvCxnSpPr>
            <a:stCxn id="46" idx="1"/>
            <a:endCxn id="44" idx="5"/>
          </p:cNvCxnSpPr>
          <p:nvPr/>
        </p:nvCxnSpPr>
        <p:spPr bwMode="auto">
          <a:xfrm flipH="1" flipV="1">
            <a:off x="6749026" y="3405123"/>
            <a:ext cx="355453" cy="1624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46" idx="7"/>
            <a:endCxn id="45" idx="3"/>
          </p:cNvCxnSpPr>
          <p:nvPr/>
        </p:nvCxnSpPr>
        <p:spPr bwMode="auto">
          <a:xfrm flipV="1">
            <a:off x="7212243" y="3405123"/>
            <a:ext cx="353875" cy="1624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endCxn id="46" idx="3"/>
          </p:cNvCxnSpPr>
          <p:nvPr/>
        </p:nvCxnSpPr>
        <p:spPr bwMode="auto">
          <a:xfrm flipV="1">
            <a:off x="6756618" y="3675339"/>
            <a:ext cx="347861" cy="6505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>
            <a:stCxn id="48" idx="1"/>
            <a:endCxn id="46" idx="5"/>
          </p:cNvCxnSpPr>
          <p:nvPr/>
        </p:nvCxnSpPr>
        <p:spPr bwMode="auto">
          <a:xfrm flipH="1" flipV="1">
            <a:off x="7212243" y="3675339"/>
            <a:ext cx="353875" cy="6126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>
            <a:stCxn id="45" idx="2"/>
          </p:cNvCxnSpPr>
          <p:nvPr/>
        </p:nvCxnSpPr>
        <p:spPr bwMode="auto">
          <a:xfrm flipH="1">
            <a:off x="6772923" y="3351241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flipH="1">
            <a:off x="6778278" y="4362777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stCxn id="47" idx="0"/>
          </p:cNvCxnSpPr>
          <p:nvPr/>
        </p:nvCxnSpPr>
        <p:spPr bwMode="auto">
          <a:xfrm flipH="1" flipV="1">
            <a:off x="6694900" y="3421845"/>
            <a:ext cx="7178" cy="873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flipH="1" flipV="1">
            <a:off x="7620392" y="3424121"/>
            <a:ext cx="7178" cy="8415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/>
          <p:cNvCxnSpPr>
            <a:stCxn id="48" idx="1"/>
          </p:cNvCxnSpPr>
          <p:nvPr/>
        </p:nvCxnSpPr>
        <p:spPr bwMode="auto">
          <a:xfrm flipH="1" flipV="1">
            <a:off x="6739052" y="3412192"/>
            <a:ext cx="827066" cy="8757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>
            <a:stCxn id="47" idx="7"/>
          </p:cNvCxnSpPr>
          <p:nvPr/>
        </p:nvCxnSpPr>
        <p:spPr bwMode="auto">
          <a:xfrm flipV="1">
            <a:off x="6755960" y="3412085"/>
            <a:ext cx="809370" cy="9057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Oval 70"/>
          <p:cNvSpPr/>
          <p:nvPr/>
        </p:nvSpPr>
        <p:spPr bwMode="auto">
          <a:xfrm>
            <a:off x="4332944" y="33038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5257800" y="33038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800600" y="3837259"/>
            <a:ext cx="152400" cy="152400"/>
          </a:xfrm>
          <a:prstGeom prst="ellipse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339878" y="4324310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5257800" y="4294459"/>
            <a:ext cx="152400" cy="15240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cxnSp>
        <p:nvCxnSpPr>
          <p:cNvPr id="76" name="Straight Connector 75"/>
          <p:cNvCxnSpPr>
            <a:stCxn id="73" idx="1"/>
            <a:endCxn id="71" idx="5"/>
          </p:cNvCxnSpPr>
          <p:nvPr/>
        </p:nvCxnSpPr>
        <p:spPr bwMode="auto">
          <a:xfrm flipH="1" flipV="1">
            <a:off x="4463026" y="3433941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>
            <a:endCxn id="72" idx="3"/>
          </p:cNvCxnSpPr>
          <p:nvPr/>
        </p:nvCxnSpPr>
        <p:spPr bwMode="auto">
          <a:xfrm flipV="1">
            <a:off x="4927818" y="3433941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 flipV="1">
            <a:off x="4470618" y="3959587"/>
            <a:ext cx="352300" cy="3951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>
            <a:stCxn id="75" idx="1"/>
          </p:cNvCxnSpPr>
          <p:nvPr/>
        </p:nvCxnSpPr>
        <p:spPr bwMode="auto">
          <a:xfrm flipH="1" flipV="1">
            <a:off x="4930682" y="3959587"/>
            <a:ext cx="349436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>
            <a:stCxn id="72" idx="2"/>
          </p:cNvCxnSpPr>
          <p:nvPr/>
        </p:nvCxnSpPr>
        <p:spPr bwMode="auto">
          <a:xfrm flipH="1">
            <a:off x="4486923" y="3380059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H="1">
            <a:off x="4492278" y="4391595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>
            <a:stCxn id="74" idx="0"/>
          </p:cNvCxnSpPr>
          <p:nvPr/>
        </p:nvCxnSpPr>
        <p:spPr bwMode="auto">
          <a:xfrm flipH="1" flipV="1">
            <a:off x="4408900" y="3450663"/>
            <a:ext cx="7178" cy="8736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3" name="Picture 8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98" y="3661539"/>
            <a:ext cx="124038" cy="12571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34" y="3376884"/>
            <a:ext cx="124038" cy="12571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693546"/>
            <a:ext cx="743620" cy="21790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75" y="4697777"/>
            <a:ext cx="993525" cy="25142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47" y="4657492"/>
            <a:ext cx="732953" cy="217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  <p:bldP spid="14" grpId="0" animBg="1"/>
      <p:bldP spid="1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peek…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endParaRPr lang="en-US" sz="2000" dirty="0">
              <a:solidFill>
                <a:srgbClr val="7A0019"/>
              </a:solidFill>
            </a:endParaRPr>
          </a:p>
          <a:p>
            <a:endParaRPr lang="en-US" sz="2000" dirty="0">
              <a:solidFill>
                <a:srgbClr val="7A0019"/>
              </a:solidFill>
            </a:endParaRPr>
          </a:p>
          <a:p>
            <a:r>
              <a:rPr lang="en-US" sz="2000" dirty="0">
                <a:solidFill>
                  <a:srgbClr val="7A0019"/>
                </a:solidFill>
              </a:rPr>
              <a:t>Obtained a list of non-trivial (maximal) cliques and quasi-cliques without using any specialized methods!</a:t>
            </a:r>
          </a:p>
          <a:p>
            <a:pPr marL="914400" lvl="2" indent="0">
              <a:buNone/>
            </a:pPr>
            <a:r>
              <a:rPr lang="en-US" sz="2100" dirty="0">
                <a:solidFill>
                  <a:srgbClr val="7A0019"/>
                </a:solidFill>
              </a:rPr>
              <a:t>		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BABC9A-8E95-4A21-8C3B-4236CE7533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447601"/>
              </p:ext>
            </p:extLst>
          </p:nvPr>
        </p:nvGraphicFramePr>
        <p:xfrm>
          <a:off x="990600" y="1066800"/>
          <a:ext cx="6375918" cy="478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Acrobat Document" r:id="rId4" imgW="4000424" imgH="3000375" progId="AcroExch.Document.DC">
                  <p:embed/>
                </p:oleObj>
              </mc:Choice>
              <mc:Fallback>
                <p:oleObj name="Acrobat Document" r:id="rId4" imgW="4000424" imgH="3000375" progId="AcroExch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066800"/>
                        <a:ext cx="6375918" cy="478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29400" y="2489021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---Clique returned by </a:t>
            </a:r>
            <a:r>
              <a:rPr lang="en-US" sz="1600" noProof="0" dirty="0">
                <a:solidFill>
                  <a:srgbClr val="FF0000"/>
                </a:solidFill>
              </a:rPr>
              <a:t>TDS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pitchFamily="-112" charset="-128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Mitzenmacher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et. 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2015]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 charset="0"/>
                <a:ea typeface="ＭＳ Ｐゴシック" pitchFamily="-112" charset="-128"/>
                <a:cs typeface="+mn-cs"/>
              </a:rPr>
              <a:t>---Max. degree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10400" y="2489021"/>
            <a:ext cx="1905000" cy="13971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438261" y="1295400"/>
            <a:ext cx="895739" cy="838200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470071" y="1304731"/>
            <a:ext cx="524070" cy="838200"/>
          </a:xfrm>
          <a:prstGeom prst="ellips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184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peek…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342900" lvl="1" indent="-342900">
              <a:buSzPct val="90000"/>
              <a:buFont typeface="Wingdings" pitchFamily="2" charset="2"/>
              <a:buChar char="q"/>
            </a:pPr>
            <a:r>
              <a:rPr lang="en-US" dirty="0">
                <a:solidFill>
                  <a:srgbClr val="7A0019"/>
                </a:solidFill>
              </a:rPr>
              <a:t>Comparison with triangle-densest subgraph </a:t>
            </a:r>
            <a:r>
              <a:rPr lang="en-US" sz="1600" dirty="0">
                <a:solidFill>
                  <a:srgbClr val="0070C0"/>
                </a:solidFill>
              </a:rPr>
              <a:t>[</a:t>
            </a:r>
            <a:r>
              <a:rPr lang="en-US" sz="1600" dirty="0" err="1">
                <a:solidFill>
                  <a:srgbClr val="0070C0"/>
                </a:solidFill>
              </a:rPr>
              <a:t>Tsourakakis</a:t>
            </a:r>
            <a:r>
              <a:rPr lang="en-US" sz="1600" dirty="0">
                <a:solidFill>
                  <a:srgbClr val="0070C0"/>
                </a:solidFill>
              </a:rPr>
              <a:t> 2015, </a:t>
            </a:r>
            <a:r>
              <a:rPr lang="en-US" sz="1600" dirty="0" err="1">
                <a:solidFill>
                  <a:srgbClr val="0070C0"/>
                </a:solidFill>
              </a:rPr>
              <a:t>Mitzenmacher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i="1" dirty="0">
                <a:solidFill>
                  <a:srgbClr val="0070C0"/>
                </a:solidFill>
              </a:rPr>
              <a:t>et al.</a:t>
            </a:r>
            <a:r>
              <a:rPr lang="en-US" sz="1600" dirty="0">
                <a:solidFill>
                  <a:srgbClr val="0070C0"/>
                </a:solidFill>
              </a:rPr>
              <a:t> 2015]</a:t>
            </a:r>
          </a:p>
          <a:p>
            <a:pPr marL="742950" lvl="2" indent="-342900">
              <a:buSzPct val="9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Best neighborhood consistently outperforms dedicated algorithm!</a:t>
            </a: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7A0019"/>
              </a:solidFill>
            </a:endParaRPr>
          </a:p>
          <a:p>
            <a:endParaRPr lang="en-US" sz="2000" dirty="0">
              <a:solidFill>
                <a:srgbClr val="7A0019"/>
              </a:solidFill>
            </a:endParaRPr>
          </a:p>
          <a:p>
            <a:pPr marL="914400" lvl="2" indent="0">
              <a:buNone/>
            </a:pPr>
            <a:r>
              <a:rPr lang="en-US" sz="2100" dirty="0">
                <a:solidFill>
                  <a:srgbClr val="7A0019"/>
                </a:solidFill>
              </a:rPr>
              <a:t>		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fld id="{34BABC9A-8E95-4A21-8C3B-4236CE7533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11791" y="6249095"/>
            <a:ext cx="4841810" cy="2505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52871"/>
            <a:ext cx="4712763" cy="38231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53" y="6297305"/>
            <a:ext cx="4647010" cy="2023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253135" y="2886271"/>
            <a:ext cx="1512363" cy="32897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6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happen?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Observation:</a:t>
            </a:r>
            <a:endParaRPr lang="en-US" dirty="0"/>
          </a:p>
          <a:p>
            <a:pPr lvl="1"/>
            <a:r>
              <a:rPr lang="en-US" dirty="0"/>
              <a:t>Recurring traits of real-world graphs:</a:t>
            </a:r>
          </a:p>
          <a:p>
            <a:pPr lvl="2"/>
            <a:r>
              <a:rPr lang="en-US" dirty="0"/>
              <a:t>High clustering coefficients </a:t>
            </a:r>
            <a:r>
              <a:rPr lang="en-US" sz="1400" dirty="0">
                <a:solidFill>
                  <a:srgbClr val="0070C0"/>
                </a:solidFill>
              </a:rPr>
              <a:t>[Watts-</a:t>
            </a:r>
            <a:r>
              <a:rPr lang="en-US" sz="1400" dirty="0" err="1">
                <a:solidFill>
                  <a:srgbClr val="0070C0"/>
                </a:solidFill>
              </a:rPr>
              <a:t>Strogatz</a:t>
            </a:r>
            <a:r>
              <a:rPr lang="en-US" sz="1400" dirty="0">
                <a:solidFill>
                  <a:srgbClr val="0070C0"/>
                </a:solidFill>
              </a:rPr>
              <a:t> 98]</a:t>
            </a:r>
            <a:endParaRPr lang="en-US" sz="1200" dirty="0"/>
          </a:p>
          <a:p>
            <a:pPr lvl="2"/>
            <a:r>
              <a:rPr lang="en-US" dirty="0"/>
              <a:t>Power-law degree distributions </a:t>
            </a:r>
            <a:r>
              <a:rPr lang="en-US" sz="1400" dirty="0">
                <a:solidFill>
                  <a:srgbClr val="0070C0"/>
                </a:solidFill>
              </a:rPr>
              <a:t>[</a:t>
            </a:r>
            <a:r>
              <a:rPr lang="en-US" sz="1400" dirty="0" err="1">
                <a:solidFill>
                  <a:srgbClr val="0070C0"/>
                </a:solidFill>
              </a:rPr>
              <a:t>Faloutsos</a:t>
            </a:r>
            <a:r>
              <a:rPr lang="en-US" sz="1400" dirty="0">
                <a:solidFill>
                  <a:srgbClr val="0070C0"/>
                </a:solidFill>
              </a:rPr>
              <a:t> (x3) 99, </a:t>
            </a:r>
            <a:r>
              <a:rPr lang="en-US" sz="1400" dirty="0" err="1">
                <a:solidFill>
                  <a:srgbClr val="0070C0"/>
                </a:solidFill>
              </a:rPr>
              <a:t>Barabasi</a:t>
            </a:r>
            <a:r>
              <a:rPr lang="en-US" sz="1400" dirty="0">
                <a:solidFill>
                  <a:srgbClr val="0070C0"/>
                </a:solidFill>
              </a:rPr>
              <a:t>-Albert 99]</a:t>
            </a:r>
            <a:endParaRPr lang="en-US" sz="1400" dirty="0"/>
          </a:p>
          <a:p>
            <a:pPr lvl="2"/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Main question:</a:t>
            </a:r>
          </a:p>
          <a:p>
            <a:pPr lvl="1"/>
            <a:r>
              <a:rPr lang="en-US" dirty="0"/>
              <a:t>Do these properties imply that vertex neighborhoods harbor dense subgraphs of non-trivial sizes?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57" y="2667000"/>
            <a:ext cx="2931943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8457" y="4149922"/>
            <a:ext cx="8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n-lt"/>
                <a:cs typeface="Times New Roman" pitchFamily="18" charset="0"/>
              </a:rPr>
              <a:t>Degree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7257" y="3089701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  <a:latin typeface="+mn-lt"/>
                <a:cs typeface="Times New Roman" pitchFamily="18" charset="0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5263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clustering coefficients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Global clustering coefficient (GCC):</a:t>
            </a:r>
            <a:endParaRPr lang="en-US" dirty="0"/>
          </a:p>
          <a:p>
            <a:pPr lvl="1"/>
            <a:r>
              <a:rPr lang="en-US" dirty="0"/>
              <a:t>The probability that a path of length 2 has its endpoints closed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marL="342900" lvl="2" indent="-342900">
              <a:buSzPct val="90000"/>
              <a:buFont typeface="Wingdings" pitchFamily="2" charset="2"/>
              <a:buChar char="q"/>
            </a:pPr>
            <a:endParaRPr lang="en-US" sz="2200" dirty="0">
              <a:solidFill>
                <a:srgbClr val="7A0019"/>
              </a:solidFill>
            </a:endParaRPr>
          </a:p>
          <a:p>
            <a:pPr marL="342900" lvl="2" indent="-342900">
              <a:buSzPct val="90000"/>
              <a:buFont typeface="Wingdings" pitchFamily="2" charset="2"/>
              <a:buChar char="q"/>
            </a:pPr>
            <a:r>
              <a:rPr lang="en-US" sz="2200" dirty="0">
                <a:solidFill>
                  <a:srgbClr val="7A0019"/>
                </a:solidFill>
              </a:rPr>
              <a:t>Useful Result: </a:t>
            </a:r>
            <a:r>
              <a:rPr lang="en-US" dirty="0">
                <a:solidFill>
                  <a:srgbClr val="0070C0"/>
                </a:solidFill>
              </a:rPr>
              <a:t>[</a:t>
            </a:r>
            <a:r>
              <a:rPr lang="en-US" dirty="0" err="1">
                <a:solidFill>
                  <a:srgbClr val="0070C0"/>
                </a:solidFill>
              </a:rPr>
              <a:t>Gleich-Seshadhri</a:t>
            </a:r>
            <a:r>
              <a:rPr lang="en-US" dirty="0">
                <a:solidFill>
                  <a:srgbClr val="0070C0"/>
                </a:solidFill>
              </a:rPr>
              <a:t> 12]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pPr lvl="1"/>
            <a:r>
              <a:rPr lang="en-US" dirty="0"/>
              <a:t>Define probability distribution on vertices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Then,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95" y="2584666"/>
            <a:ext cx="2986669" cy="3885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92" y="4831129"/>
            <a:ext cx="4710099" cy="3885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69" y="5744208"/>
            <a:ext cx="1339430" cy="26361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6657142" y="24175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581998" y="24175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124798" y="2950919"/>
            <a:ext cx="152400" cy="152400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cxnSp>
        <p:nvCxnSpPr>
          <p:cNvPr id="12" name="Straight Connector 11"/>
          <p:cNvCxnSpPr>
            <a:stCxn id="11" idx="1"/>
            <a:endCxn id="8" idx="5"/>
          </p:cNvCxnSpPr>
          <p:nvPr/>
        </p:nvCxnSpPr>
        <p:spPr bwMode="auto">
          <a:xfrm flipH="1" flipV="1">
            <a:off x="6787224" y="2547601"/>
            <a:ext cx="359892" cy="4256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endCxn id="9" idx="3"/>
          </p:cNvCxnSpPr>
          <p:nvPr/>
        </p:nvCxnSpPr>
        <p:spPr bwMode="auto">
          <a:xfrm flipV="1">
            <a:off x="7252016" y="2547601"/>
            <a:ext cx="352300" cy="4260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6811121" y="2479045"/>
            <a:ext cx="770877" cy="703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425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clustering coefficients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Recall:</a:t>
            </a:r>
            <a:endParaRPr lang="en-US" dirty="0"/>
          </a:p>
          <a:p>
            <a:pPr lvl="1"/>
            <a:r>
              <a:rPr lang="en-US" dirty="0"/>
              <a:t>LCC  = edge density of one-hop neighborhood </a:t>
            </a:r>
          </a:p>
          <a:p>
            <a:endParaRPr lang="en-US" dirty="0"/>
          </a:p>
          <a:p>
            <a:r>
              <a:rPr lang="en-US" dirty="0">
                <a:solidFill>
                  <a:srgbClr val="7A0019"/>
                </a:solidFill>
              </a:rPr>
              <a:t>Corollary 1:</a:t>
            </a:r>
          </a:p>
          <a:p>
            <a:pPr lvl="1"/>
            <a:r>
              <a:rPr lang="en-US" dirty="0"/>
              <a:t>Since                                    high GCC implies the existence of a vertex neighborhood with high edge-density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7A0019"/>
              </a:solidFill>
            </a:endParaRPr>
          </a:p>
          <a:p>
            <a:r>
              <a:rPr lang="en-US" dirty="0">
                <a:solidFill>
                  <a:srgbClr val="7A0019"/>
                </a:solidFill>
              </a:rPr>
              <a:t>Corollary 2:</a:t>
            </a:r>
          </a:p>
          <a:p>
            <a:pPr lvl="1"/>
            <a:r>
              <a:rPr lang="en-US" dirty="0"/>
              <a:t>High GCC implies presence of many vertex neighborhoods with high edge-density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BABC9A-8E95-4A21-8C3B-4236CE7533C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193" y="1886714"/>
            <a:ext cx="612572" cy="25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511" y="2662156"/>
            <a:ext cx="1683813" cy="2712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35" y="4526249"/>
            <a:ext cx="2718482" cy="271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54" y="3044887"/>
            <a:ext cx="2314667" cy="2712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46652" y="2590077"/>
            <a:ext cx="1824597" cy="3725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64435" y="4458593"/>
            <a:ext cx="2838934" cy="3725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60.7049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C_v = 1$&#10;&#10;\end{document}"/>
  <p:tag name="IGUANATEXSIZE" val="22"/>
  <p:tag name="IGUANATEXCURSOR" val="10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26.134"/>
  <p:tag name="ORIGINALWIDTH" val="3607.049"/>
  <p:tag name="LATEXADDIN" val="\documentclass{article}&#10;\usepackage{amsmath,amssymb,booktabs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\begin{table}&#10;  \begin{tabular}{cccccccl}&#10;  \toprule&#10;  &amp;  \multicolumn{3}{c}{Max-Flow} &amp;  &amp; \multicolumn{3}{c}{Neighborhood}\\&#10;  \cmidrule{2-4} \cmidrule{6-8}&#10;  Graph &amp; $|\setS|$ &amp; $\delta(\setS)$ &amp; $\tau(\setS)$ &amp; &amp;  $|\setS|$ &amp;  $\delta(\setS)$ &amp; $\tau(\setS)$\\&#10;  \midrule&#10;  \textsc{arXiv-HepPh} &amp; 239 &amp; 1 &amp; 1 &amp; &amp; \bf{239} &amp; \bf{1} &amp; \bf{1} \\&#10;  \textsc{arXiv-AstroPh} &amp; 76 &amp; 0.80 &amp; 0.59 &amp; &amp; \bf{57} &amp; \bf{1} &amp; \bf{1}\\&#10;  \textsc{arXiv-CondMat} &amp; 30 &amp; 0.93 &amp; 0.72 &amp; &amp; \bf{23} &amp; \bf{1} &amp; \bf{1}\\&#10;  \textsc{arXiv} &amp; 146 &amp; 0.49 &amp; 0.25 &amp; &amp; \bf{74} &amp; \bf{1} &amp; \bf{1}\\&#10;  \textsc{dblp} &amp; 114 &amp; 1 &amp; 1 &amp; &amp; \bf{114} &amp; \bf{1} &amp; \bf{1}\\&#10;  \midrule&#10;  \textsc{Facebook-A} &amp; 195 &amp; 0.79 &amp; 0.54 &amp; &amp; \bf{50} &amp; \bf{0.94} &amp; \bf{0.85}\\&#10;  \textsc{blogCatalog3} &amp; 621 &amp; 0.31 &amp; 0.05 &amp; &amp; \bf{12} &amp; \bf{0.95} &amp; \bf{0.87}\\&#10;  \textsc{Facebook-B} &amp; 198 &amp; 0.36 &amp; 0.08 &amp; &amp; \bf{20} &amp; \bf{0.95} &amp; \bf{0.85}\\&#10;  \textsc{loc-Gowalla} &amp; 311 &amp; 0.27 &amp; 0.04 &amp; &amp; \bf{36} &amp; \bf{0.94} &amp; \bf{0.85}\\&#10;  \midrule&#10;  \textsc{web-Stanford} &amp; 684 &amp; 0.17 &amp; 0.02 &amp; &amp; \bf{53} &amp; \bf{1} &amp; \bf{1}\\&#10;  \textsc{web-Google} &amp; 66 &amp; 0.85 &amp; 0.64 &amp; &amp; \bf{54} &amp; \bf{0.93} &amp; \bf{0.84}\\&#10;  \midrule&#10;  \textsc{ppi-Human} &amp; 361 &amp; 0.42 &amp; 0.14 &amp; &amp; \bf{81} &amp; \bf{0.93} &amp; \bf{0.89} \\&#10;  \textsc{email-Enron} &amp; 388 &amp; 0.19 &amp; 0.02 &amp; &amp; \bf{14} &amp; \bf{0.93} &amp; \bf{0.82}\\&#10;  \textsc{router-Caida} &amp; 75 &amp; 0.55 &amp; 0.20 &amp; &amp; \bf{12} &amp; \bf{0.92} &amp; \bf{0.94}\\&#10;  \textsc{Amazon} &amp; 50 &amp; 0.19 &amp; 0.02 &amp; &amp; \bf{7} &amp; \bf{1} &amp; \bf{1}\\&#10;  \bottomrule&#10; \end{tabular}&#10;\end{table}&#10;&#10;\end{document}"/>
  <p:tag name="IGUANATEXSIZE" val="20"/>
  <p:tag name="IGUANATEXCURSOR" val="1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858.643"/>
  <p:tag name="LATEXADDIN" val="\documentclass{article}&#10;\usepackage{amsmath,amssymb}&#10;\def \va{{\mathbf a}}&#10;\def \vb{{\mathbf b}}&#10;\def \vc{{\mathbf c}}&#10;\def \vd{{\mathbf d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\def \vY{{\mathbf Y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&#10;size $|\setS|$, edge-density $\delta(\setS)$, and triangle-density $\tau(\setS)$&#10;&#10;\end{document}"/>
  <p:tag name="IGUANATEXSIZE" val="16"/>
  <p:tag name="IGUANATEXCURSOR" val="1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1469.816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C_g = \frac{3(\textrm{\# triangles in } \setG)}{(\textrm{\# paths of length 2 in } \setG)}$&#10;&#10;\end{document}"/>
  <p:tag name="IGUANATEXSIZE" val="22"/>
  <p:tag name="IGUANATEXCURSOR" val="1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2317.96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p_v = \frac{(\textrm{\# paths of length 2 centered at } v)}{(\textrm{\# paths of length 2 in } \setG)},&#10;\forall \;v \in \setV&#10;$&#10;&#10;\end{document}"/>
  <p:tag name="IGUANATEXSIZE" val="22"/>
  <p:tag name="IGUANATEXCURSOR" val="1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659.1675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\mathbb{E}_p[C_v] = C_g&#10;$&#10;&#10;\end{document}"/>
  <p:tag name="IGUANATEXSIZE" val="22"/>
  <p:tag name="IGUANATEXCURSOR" val="1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301.462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N{\mathcal{N}}&#10;\def \setS{\mathcal{S}}&#10;\def \setV{\mathcal{V}}&#10;\def \setX{\mathcal{X}}&#10;\def \setY{\mathcal{Y}}&#10;\def \setE{\mathcal{E}}&#10;\def \setM{\mathcal{M}}&#10;&#10;\pagestyle{empty}&#10;\begin{document}&#10;&#10;&#10;$\delta(\setN_v)&#10;$&#10;&#10;\end{document}"/>
  <p:tag name="IGUANATEXSIZE" val="22"/>
  <p:tag name="IGUANATEXCURSOR" val="1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828.6464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N{\mathcal{N}}&#10;\def \setS{\mathcal{S}}&#10;\def \setV{\mathcal{V}}&#10;\def \setX{\mathcal{X}}&#10;\def \setY{\mathcal{Y}}&#10;\def \setE{\mathcal{E}}&#10;\def \setM{\mathcal{M}}&#10;&#10;\pagestyle{empty}&#10;\begin{document}&#10;&#10;&#10;$ \mathbb{E}_p[\delta(\setN_v)] = C_g&#10;$&#10;&#10;\end{document}"/>
  <p:tag name="IGUANATEXSIZE" val="22"/>
  <p:tag name="IGUANATEXCURSOR" val="1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1337.83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N{\mathcal{N}}&#10;\def \setS{\mathcal{S}}&#10;\def \setV{\mathcal{V}}&#10;\def \setX{\mathcal{X}}&#10;\def \setY{\mathcal{Y}}&#10;\def \setE{\mathcal{E}}&#10;\def \setM{\mathcal{M}}&#10;&#10;\pagestyle{empty}&#10;\begin{document}&#10;&#10;&#10;$ \textrm{Var}[\delta(\setN_v)] \leq C_g(1-C_g)&#10;$&#10;&#10;\end{document}"/>
  <p:tag name="IGUANATEXSIZE" val="22"/>
  <p:tag name="IGUANATEXCURSOR" val="1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1139.108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N{\mathcal{N}}&#10;\def \setS{\mathcal{S}}&#10;\def \setV{\mathcal{V}}&#10;\def \setX{\mathcal{X}}&#10;\def \setY{\mathcal{Y}}&#10;\def \setE{\mathcal{E}}&#10;\def \setM{\mathcal{M}}&#10;&#10;\pagestyle{empty}&#10;\begin{document}&#10;&#10;&#10;$\textrm{Pr}\{\delta(\setN_v) \geq C_g\} &gt; 0,&#10;$&#10;&#10;\end{document}"/>
  <p:tag name="IGUANATEXSIZE" val="22"/>
  <p:tag name="IGUANATEXCURSOR" val="1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2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94.450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C_g = 1,&#10;$&#10;&#10;\end{document}"/>
  <p:tag name="IGUANATEXSIZE" val="22"/>
  <p:tag name="IGUANATEXCURSOR" val="10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114.735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p_v&#10;$&#10;&#10;\end{document}"/>
  <p:tag name="IGUANATEXSIZE" val="22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9.49008"/>
  <p:tag name="ORIGINALWIDTH" val="114.735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p_v&#10;$&#10;&#10;\end{document}"/>
  <p:tag name="IGUANATEXSIZE" val="22"/>
  <p:tag name="IGUANATEXCURSOR" val="1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924.26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\textrm{Pr}\{A \cup B\} &lt; 1&#10;\Rightarrow &#10;\textrm{Pr}\{A^{c} \cap B^{c}\} &gt; 0&#10;$&#10;&#10;\end{document}"/>
  <p:tag name="IGUANATEXSIZE" val="22"/>
  <p:tag name="IGUANATEXCURSOR" val="1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29.396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\beta \in \biggl(\frac{d_{\min}}{d_{\max}},C_g\biggr)&#10;$&#10;&#10;\end{document}"/>
  <p:tag name="IGUANATEXSIZE" val="22"/>
  <p:tag name="IGUANATEXCURSOR" val="1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757.405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\def \setN{\mathcal{N}}&#10;&#10;\pagestyle{empty}&#10;\begin{document}&#10;&#10;&#10;$\delta(\setN_v) \geq \frac{C_g - \beta}{1-\beta}$&#10;&#10;\end{document}"/>
  <p:tag name="IGUANATEXSIZE" val="22"/>
  <p:tag name="IGUANATEXCURSOR" val="1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739.4075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\def \setN{\mathcal{N}}&#10;&#10;\pagestyle{empty}&#10;\begin{document}&#10;&#10;&#10;$|\setN_v| \geq \beta d_{\max},&#10;$&#10;&#10;\end{document}"/>
  <p:tag name="IGUANATEXSIZE" val="22"/>
  <p:tag name="IGUANATEXCURSOR" val="1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69.74126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\setG $&#10;&#10;\end{document}"/>
  <p:tag name="IGUANATEXSIZE" val="22"/>
  <p:tag name="IGUANATEXCURSOR" val="10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69.74126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\setG $&#10;&#10;\end{document}"/>
  <p:tag name="IGUANATEXSIZE" val="22"/>
  <p:tag name="IGUANATEXCURSOR" val="10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6.142"/>
  <p:tag name="ORIGINALWIDTH" val="3510.311"/>
  <p:tag name="LATEXADDIN" val="\documentclass{article}&#10;\usepackage{amsmath,amssymb,booktabs}&#10;\usepackage{amsthm}&#10;&#10;\pagestyle{empty}&#10;\begin{document}&#10;&#10;&#10;\begin{table}&#10;  \begin{tabular}{cccccl}&#10;    \toprule&#10;    Graph &amp; $n$ &amp; $m$ &amp; $d_{\textrm{max}}$ &amp; $C_g$ &amp; $\bar{C}$\\&#10;    \midrule&#10;    \textsc{arXiv-HepPh} &amp; 12,008 &amp; 112K &amp; 491 &amp; 0.659 &amp; 0.612 \\&#10;    \textsc{arXiv-AstroPh} &amp; 18,772 &amp; 198K &amp; 504 &amp; 0.318 &amp; 0.677\\&#10;    \textsc{arXiv-CondMat} &amp; 23,133 &amp; 93,497 &amp; 279 &amp; 0.264 &amp; 0.633\\&#10;    \textsc{arXiv} &amp; 86,376 &amp; 517K &amp; 1,253 &amp; 0.560 &amp; 0.678\\&#10;    \textsc{dblp} &amp; 317K &amp; 1.05M &amp; 343 &amp; 0.306 &amp; 0.632\\&#10;    \midrule&#10;    \textsc{Facebook-A} &amp; 4,039 &amp; 88,234 &amp; 1,045 &amp; 0.519 &amp; 0.605\\&#10;    \textsc{blogCatalog3} &amp; 10,312 &amp; 333K &amp; 3,992 &amp; 0.091 &amp; 0.463\\&#10;    \textsc{Facebook-B} &amp; 63,731 &amp; 817K &amp; 1,098 &amp; 0.148 &amp; 0.221\\&#10;    \textsc{loc-Gowalla} &amp; 196K &amp; 950K &amp; 14,730 &amp; 0.023 &amp; 0.237 \\&#10;    \textsc{Flickr} &amp; 513K &amp; 3.19M &amp; 4,369 &amp; 0.159 &amp; 0.168\\&#10;    \midrule&#10;    \textsc{web-Stanford} &amp; 281K &amp; 2.31M &amp; 38,625 &amp; 0.008 &amp; 0.598\\&#10;    \textsc{web-Google} &amp; 875K &amp; 5.10M &amp; 6,332 &amp; 0.055 &amp; 0.514\\&#10;    \midrule&#10;    \textsc{ppi-Human} &amp; 21,557 &amp; 342K &amp; 2,130 &amp; 0.119 &amp; 0.207 \\&#10;    \textsc{email-Enron} &amp; 36,692 &amp; 183K &amp; 1,383 &amp; 0.085 &amp; 0.497\\&#10;    \textsc{router-Caida} &amp; 192K &amp; 609K &amp; 1,071 &amp; 0.061 &amp; 0.157\\&#10;    \textsc{Amazon} &amp; 334K &amp; 923K &amp; 549 &amp; 0.205 &amp; 0.397\\&#10;  \bottomrule&#10;\end{tabular}&#10;\end{table}&#10;&#10;\end{document}"/>
  <p:tag name="IGUANATEXSIZE" val="20"/>
  <p:tag name="IGUANATEXCURSOR" val="13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.2|18.3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2.512"/>
  <p:tag name="ORIGINALWIDTH" val="4296.963"/>
  <p:tag name="LATEXADDIN" val="\documentclass{article}&#10;\usepackage{amsmath,amssymb,booktabs}&#10;\usepackage{amsthm}&#10;\def \setS{\mathcal{S}}&#10;\pagestyle{empty}&#10;\begin{document}&#10;&#10;&#10;\begin{table*} &#10; \label{tab:results2}&#10; \begin{tabular}{ccccccccl}&#10;  \toprule&#10;             &amp; &amp; &amp; &amp; \multicolumn{5}{c}{Vertex neighborhoods} \\&#10;            \cmidrule{5-9}&#10;  &amp;  \multicolumn{2}{c}{Core decomposition} &amp;  &amp; \multicolumn{2}{c}{Avg. degree} &amp;  &amp; \multicolumn{2}{c}{Edge density}\\&#10;  \cmidrule{2-3} \cmidrule{5-6}  \cmidrule{8-9}&#10;  Graph &amp; $|\setS|$ &amp; $\delta(\setS)$ &amp; &amp;  $|\setS|$ &amp;  $\delta(\setS)$ &amp; &amp;  $|\setS|$ &amp;  $\delta(\setS)$\\&#10;  \midrule&#10;  \textsc{arXiv-AstroPh} &amp; 57 &amp; 1 &amp; &amp; 81 &amp; 0.75 &amp; &amp; 57 &amp; 1\\&#10;  \textsc{arXiv} &amp; 146 &amp; 0.49 &amp; &amp; 147 &amp; 0.52 &amp;&amp; 75 &amp; 0.95\\&#10;  \textsc{blogCatalog3} &amp; 447 &amp; 0.4 &amp; &amp; 1550 &amp; 0.08 &amp;&amp; 12 &amp; 0.95\\&#10;  \textsc{Facebook-B} &amp; 699 &amp; 0.12 &amp; &amp; 723 &amp; 0.07 &amp;&amp; 20 &amp; 0.95\\&#10;  \textsc{loc-Gowalla} &amp; 183 &amp; 0.41 &amp; &amp; 162 &amp; 0.27 &amp;&amp; 36 &amp; 0.94\\&#10;  \textsc{web-Stanford} &amp; 387 &amp; 0.29 &amp; &amp; 694 &amp; 0.17 &amp;&amp; 71 &amp; 0.95\\&#10;  \textsc{router-Caida} &amp; 92 &amp; 0.45 &amp; &amp;  91 &amp; 0.31 &amp;&amp; 12 &amp; 0.92\\  &#10;  \textsc{Amazon} &amp; 497 &amp; 0.013 &amp; &amp; 47 &amp; 0.20 &amp;&amp; 7 &amp; 0.95\\&#10;  \bottomrule&#10; \end{tabular}&#10;\end{table*}&#10;&#10;\end{document}"/>
  <p:tag name="IGUANATEXSIZE" val="20"/>
  <p:tag name="IGUANATEXCURSOR" val="310"/>
  <p:tag name="TRANSPARENCY" val="True"/>
  <p:tag name="FILENAME" val=""/>
  <p:tag name="LATEXENGINEID" val="0"/>
  <p:tag name="TEMPFOLDER" val="c:\temp\"/>
  <p:tag name="LATEXFORMHEIGHT" val="532.5"/>
  <p:tag name="LATEXFORMWIDTH" val="879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35.358"/>
  <p:tag name="ORIGINALWIDTH" val="2977.878"/>
  <p:tag name="LATEXADDIN" val="\documentclass{article}&#10;\usepackage{amsmath,amssymb,booktabs}&#10;\usepackage{amsthm}&#10;\def \setS{\mathcal{S}}&#10;\pagestyle{empty}&#10;\begin{document}&#10;&#10;&#10;\begin{table*}&#10;  \begin{tabular}{cccc}&#10;    \toprule&#10;    &amp;  \multicolumn{3}{c}{Cliques} \\&#10;    \cmidrule{2-4} &#10;    &amp;   \multicolumn{3}{c}{$|\setS|$} \\&#10;    \cmidrule{2-4}  &#10;    Graph &amp; NB &amp; NB + LS &amp; GreedyOQC\\&#10;    \midrule&#10;    \textsc{arXiv-HepPh} &amp; 239 &amp; 239 &amp; 239 \\&#10;    \textsc{arXiv-AstroPh} &amp; 57 &amp; 57 &amp; 57 \\&#10;    \textsc{arXiv-CondMat} &amp; 23 &amp; \textbf{26} &amp; \textbf{26} \\&#10;    \textsc{arXiv} &amp; 74 &amp; 74 &amp; 74 \\&#10;    \textsc{dblp} &amp; 114 &amp; 114 &amp; 114 \\&#10;    \midrule&#10;    \textsc{Facebook-A} &amp; 11 &amp; 32 &amp; \textbf{69} \\&#10;    \textsc{blogCatalog3} &amp; 10 &amp; 29 &amp; \textbf{31} \\&#10;    \textsc{Facebook-B} &amp; 12 &amp; \textbf{25} &amp; \textbf{25} \\&#10;    \textsc{loc-Gowalla} &amp; 15 &amp; \textbf{28} &amp; 16 \\&#10;    %%\textsc{Flickr} &amp; 11 &amp; 39 &amp; \textbf{53} \\&#10;    \midrule&#10;    \textsc{web-Stanford} &amp; 53 &amp; \textbf{53} &amp; 14 \\&#10;    \textsc{web-Google} &amp; 25 &amp; 43 &amp; \textbf{44} \\&#10;    \midrule&#10;    \textsc{ppi-Human} &amp; 81 &amp; \textbf{130} &amp; \textbf{130} \\&#10;    \textsc{email-Enron} &amp; 10 &amp; \textbf{16} &amp; \textbf{16}\\&#10;    \textsc{router-Caida} &amp; 9 &amp; \textbf{15} &amp; 6 \\&#10;    \textsc{Amazon} &amp; \textbf{7} &amp; \textbf{7} &amp; 5 \\&#10;  \bottomrule&#10;\end{tabular}&#10;\end{table*}&#10;&#10;\end{document}"/>
  <p:tag name="IGUANATEXSIZE" val="20"/>
  <p:tag name="IGUANATEXCURSOR" val="351"/>
  <p:tag name="TRANSPARENCY" val="True"/>
  <p:tag name="FILENAME" val=""/>
  <p:tag name="LATEXENGINEID" val="0"/>
  <p:tag name="TEMPFOLDER" val="c:\temp\"/>
  <p:tag name="LATEXFORMHEIGHT" val="532.5"/>
  <p:tag name="LATEXFORMWIDTH" val="813.7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35.358"/>
  <p:tag name="ORIGINALWIDTH" val="6132.733"/>
  <p:tag name="LATEXADDIN" val="\documentclass{article}&#10;\usepackage{amsmath,amssymb,booktabs}&#10;\usepackage{amsthm}&#10;\def \setS{\mathcal{S}}&#10;\pagestyle{empty}&#10;\begin{document}&#10;&#10;&#10;\begin{table*}&#10;  \begin{tabular}{cccccccccccc}&#10;    \toprule&#10;    &amp;  \multicolumn{11}{c}{Quasi-cliques} \\&#10;    \cmidrule{2-12}&#10;    &amp; \multicolumn{3}{c}{$|\setS|$} &amp; &amp; \multicolumn{3}{c}{$\delta(\setS)$} &amp; &amp; \multicolumn{3}{c}{$\tau(\setS)$} \\&#10;    \cmidrule{2-4} \cmidrule{6-8} \cmidrule{10-12}&#10;    Graph &amp; NB &amp; NB + LS &amp; Greedy &amp; &amp; NB &amp; NB + LS &amp; Greedy &amp; &amp; NB &amp; NB + LS &amp; Greedy\\&#10;    \midrule&#10;    \textsc{arXiv-HepPh}  &amp; 246 &amp; 247 &amp; - &amp; &amp; 0.95 &amp; 0.95 &amp; - &amp; &amp; 0.92 &amp; 0.91 &amp; -\\&#10;    \textsc{arXiv-AstroPh} &amp; 48 &amp; 45 &amp; - &amp; &amp; 0.90 &amp; 0.99 &amp; - &amp; &amp; 0.83 &amp; 0.97 &amp; -\\&#10;    \textsc{arXiv-CondMat}  &amp; 19 &amp; 18 &amp; - &amp; &amp; 0.86 &amp; 0.96 &amp; - &amp; &amp; 0.68 &amp; 0.89 &amp; -\\&#10;    \textsc{arXiv}  &amp; 75 &amp; 60 &amp; - &amp; &amp; 0.95 &amp; 0.98 &amp; - &amp; &amp; 0.92 &amp; 0.94 &amp; -\\&#10;    \textsc{dblp}  &amp; 105 &amp; - &amp; - &amp; &amp; 0.95 &amp; - &amp; - &amp; &amp; 0.92 &amp; - &amp; -\\&#10;    \midrule&#10;    \textsc{Facebook-A} &amp; 50 &amp; 53 &amp; 118 &amp; &amp; 0.94 &amp; 0.98 &amp; 0.97 &amp; &amp; 0.85 &amp; 0.94 &amp; 0.92\\&#10;    \textsc{blogCatalog3} &amp; 12 &amp; 52 &amp; 52 &amp; &amp; 0.95 &amp; 0.96 &amp; 0.96 &amp; &amp; 0.87 &amp; 0.88 &amp; 0.88\\&#10;    \textsc{Facebook-B} &amp; 20 &amp; 17 &amp; 36 &amp; &amp; 0.95 &amp; 0.98 &amp; 0.96 &amp; &amp; 0.85 &amp; 0.95 &amp; 0.89\\&#10;    \textsc{loc-Gowalla} &amp; 36 &amp; 32 &amp; 23 &amp; &amp; 0.94 &amp; 0.99 &amp; 0.95 &amp; &amp; 0.85 &amp; 0.97 &amp; 0.86\\&#10;    %%\textsc{Flickr}  &amp; 22 &amp; 19 &amp; 100 &amp; &amp; 0.93 &amp; 0.99 &amp; 0.95 &amp; &amp; 0.80 &amp; 0.99 &amp; 0.86\\&#10;    \midrule&#10;    \textsc{web-Stanford} &amp; 71 &amp; 68 &amp; 16 &amp; &amp; 0.95 &amp; 0.99 &amp; 0.96 &amp; &amp; 0.89 &amp; 0.97 &amp; 0.88\\&#10;    \textsc{web-Google} &amp; 54 &amp; 48 &amp; 48 &amp; &amp; 0.93 &amp; 0.99 &amp; 0.99 &amp; &amp; 0.84 &amp; 0.98 &amp; 0.98\\&#10;    \midrule&#10;    \textsc{ppi-Human} &amp; 81 &amp; - &amp; - &amp; &amp; 0.93 &amp; - &amp; - &amp; &amp; 0.89 &amp; - &amp; -\\&#10;    \textsc{email-Enron} &amp; 14 &amp; 12 &amp; 22 &amp; &amp; 0.93 &amp; 0.98 &amp; 0.96 &amp; &amp; 0.82 &amp; 0.95 &amp; 0.89\\&#10;    \textsc{router-Caida} &amp; 12 &amp; 15 &amp; - &amp; &amp; 0.92 &amp; 0.97 &amp; - &amp; &amp; 0.94 &amp; 0.99 &amp; 0.95\\&#10;    \textsc{Amazon} &amp; 7 &amp; 8 &amp; 7 &amp; &amp; 0.95 &amp; 0.96 &amp; 0.90 &amp; &amp; 0.86 &amp; 0.90 &amp; 0.72\\&#10;  \bottomrule&#10;\end{tabular}&#10;\end{table*}&#10;&#10;\end{document}"/>
  <p:tag name="IGUANATEXSIZE" val="20"/>
  <p:tag name="IGUANATEXCURSOR" val="510"/>
  <p:tag name="TRANSPARENCY" val="True"/>
  <p:tag name="FILENAME" val=""/>
  <p:tag name="LATEXENGINEID" val="0"/>
  <p:tag name="TEMPFOLDER" val="c:\temp\"/>
  <p:tag name="LATEXFORMHEIGHT" val="647.25"/>
  <p:tag name="LATEXFORMWIDTH" val="1109.2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v$&#10;&#10;\end{document}"/>
  <p:tag name="IGUANATEXSIZE" val="22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v$&#10;&#10;\end{document}"/>
  <p:tag name="IGUANATEXSIZE" val="22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v$&#10;&#10;\end{document}"/>
  <p:tag name="IGUANATEXSIZE" val="22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v$&#10;&#10;\end{document}"/>
  <p:tag name="IGUANATEXSIZE" val="22"/>
  <p:tag name="IGUANATEXCURSOR" val="10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65.9543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C_v = 0&#10;$&#10;&#10;\end{document}"/>
  <p:tag name="IGUANATEXSIZE" val="22"/>
  <p:tag name="IGUANATEXCURSOR" val="10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8.9389"/>
  <p:tag name="LATEXADDIN" val="\documentclass{article}&#10;\usepackage{amsmath,amssymb}&#10;\def \va{{\mathbf a}}&#10;\def \vb{{\mathbf b}}&#10;\def \vc{{\mathbf c}}&#10;\def \ve{{\mathbf e}}&#10;\def \vh{{\mathbf h}}&#10;\def \vg{{\mathbf g}}&#10;\def \vn{{\mathbf n}}&#10;\def \vq{{\mathbf q}}&#10;\def \vr{{\mathbf r}}&#10;\def \vs{{\mathbf s}}&#10;\def \vu{{\mathbf u}}&#10;\def \vv{{\mathbf v}}&#10;\def \vw{{\mathbf w}}&#10;\def \vx{{\mathbf x}}&#10;\def \vy{{\mathbf y}}&#10;\def \vz{{\mathbf z}}&#10;\def \vA{{\mathbf A}}&#10;\def \vB{{\mathbf B}}&#10;\def \vC{{\mathbf C}}&#10;\def \vD{{\mathbf D}}&#10;\def \vE{{\mathbf E}}&#10;\def \vF{{\mathbf F}}&#10;\def \vG{{\mathbf G}}&#10;\def \vH{{\mathbf H}}&#10;\def \vI{{\mathbf I}}&#10;\def \vJ{{\mathbf J}}&#10;\def \vP{{\mathbf P}}&#10;\def \vQ{{\mathbf Q}}&#10;\def \vS{{\mathbf S}}&#10;\def \vM{{\mathbf M}}&#10;\def \vR{{\mathbf R}}&#10;\def \vU{{\mathbf U}}&#10;\def \vV{{\mathbf V}}&#10;\def \vW{{\mathbf W}}&#10;\def \vX{{\mathbf X}}&#10;&#10;\def \setI{\mathcal{I}}&#10;\def \setP{\mathcal{P}}&#10;\def \setG{\mathcal{G}}&#10;\def \setS{\mathcal{S}}&#10;\def \setV{\mathcal{V}}&#10;\def \setX{\mathcal{X}}&#10;\def \setY{\mathcal{Y}}&#10;\def \setE{\mathcal{E}}&#10;\def \setM{\mathcal{M}}&#10;&#10;\pagestyle{empty}&#10;\begin{document}&#10;&#10;&#10;$ C_v = 1/2$&#10;&#10;\end{document}"/>
  <p:tag name="IGUANATEXSIZE" val="22"/>
  <p:tag name="IGUANATEXCURSOR" val="10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D2D-3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12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D2D-3</Template>
  <TotalTime>76755</TotalTime>
  <Words>887</Words>
  <Application>Microsoft Office PowerPoint</Application>
  <PresentationFormat>On-screen Show (4:3)</PresentationFormat>
  <Paragraphs>466</Paragraphs>
  <Slides>21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ＭＳ Ｐゴシック</vt:lpstr>
      <vt:lpstr>Wingdings</vt:lpstr>
      <vt:lpstr>Times New Roman</vt:lpstr>
      <vt:lpstr>D2D-3</vt:lpstr>
      <vt:lpstr>Acrobat Document</vt:lpstr>
      <vt:lpstr>PowerPoint Presentation</vt:lpstr>
      <vt:lpstr>Dense Subgraph Discovery</vt:lpstr>
      <vt:lpstr>What is a dense subgraph?</vt:lpstr>
      <vt:lpstr>Our approach</vt:lpstr>
      <vt:lpstr>Sneak peek…</vt:lpstr>
      <vt:lpstr>Sneak peek…</vt:lpstr>
      <vt:lpstr>Why does this happen?</vt:lpstr>
      <vt:lpstr>A note on clustering coefficients</vt:lpstr>
      <vt:lpstr>A note on clustering coefficients</vt:lpstr>
      <vt:lpstr>A note on clustering coefficients</vt:lpstr>
      <vt:lpstr>Vertex neighborhoods as dense subgraphs</vt:lpstr>
      <vt:lpstr>Vertex neighborhoods as dense subgraphs</vt:lpstr>
      <vt:lpstr>Vertex neighborhoods as dense subgraphs</vt:lpstr>
      <vt:lpstr>Experiments</vt:lpstr>
      <vt:lpstr>Experiments</vt:lpstr>
      <vt:lpstr>Experiments</vt:lpstr>
      <vt:lpstr>Comparing quality of seeds </vt:lpstr>
      <vt:lpstr>Results: cliques</vt:lpstr>
      <vt:lpstr>Results: quasi-cliques</vt:lpstr>
      <vt:lpstr>Conclusions</vt:lpstr>
      <vt:lpstr>Thank you!</vt:lpstr>
    </vt:vector>
  </TitlesOfParts>
  <Company>University of Minnesota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Omar Mehanna</dc:creator>
  <cp:lastModifiedBy>Konar, Aritra (ak8cm)</cp:lastModifiedBy>
  <cp:revision>4815</cp:revision>
  <dcterms:created xsi:type="dcterms:W3CDTF">2012-02-11T22:01:19Z</dcterms:created>
  <dcterms:modified xsi:type="dcterms:W3CDTF">2020-07-27T19:28:53Z</dcterms:modified>
</cp:coreProperties>
</file>